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12"/>
  </p:notesMasterIdLst>
  <p:sldIdLst>
    <p:sldId id="266" r:id="rId2"/>
    <p:sldId id="267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Fira Sans" panose="020B0503050000020004" pitchFamily="34" charset="0"/>
      <p:regular r:id="rId13"/>
    </p:embeddedFont>
    <p:embeddedFont>
      <p:font typeface="IBM Plex Sans Medium" panose="020B0603050203000203" pitchFamily="34" charset="0"/>
      <p:regular r:id="rId14"/>
    </p:embeddedFont>
    <p:embeddedFont>
      <p:font typeface="Roboto" panose="02000000000000000000" pitchFamily="2" charset="0"/>
      <p:regular r:id="rId15"/>
      <p:bold r:id="rId16"/>
    </p:embeddedFont>
    <p:embeddedFont>
      <p:font typeface="Roboto Bold" panose="02000000000000000000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8"/>
            <a:ext cx="12618720" cy="3423284"/>
          </a:xfrm>
          <a:prstGeom prst="rect">
            <a:avLst/>
          </a:prstGeom>
        </p:spPr>
        <p:txBody>
          <a:bodyPr lIns="130622" tIns="65311" rIns="130622" bIns="65311" anchor="b"/>
          <a:lstStyle>
            <a:lvl1pPr>
              <a:defRPr sz="8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8"/>
            <a:ext cx="12618720" cy="1800224"/>
          </a:xfrm>
          <a:prstGeom prst="rect">
            <a:avLst/>
          </a:prstGeom>
        </p:spPr>
        <p:txBody>
          <a:bodyPr lIns="130622" tIns="65311" rIns="130622" bIns="65311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5F6FE439-C49D-4EC1-BB5F-F12E4768289D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41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  <a:prstGeom prst="rect">
            <a:avLst/>
          </a:prstGeom>
        </p:spPr>
        <p:txBody>
          <a:bodyPr lIns="130622" tIns="65311" rIns="130622" bIns="65311" anchor="b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2"/>
            <a:ext cx="7406640" cy="5848350"/>
          </a:xfrm>
          <a:prstGeom prst="rect">
            <a:avLst/>
          </a:prstGeom>
        </p:spPr>
        <p:txBody>
          <a:bodyPr lIns="130622" tIns="65311" rIns="130622" bIns="65311"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  <a:prstGeom prst="rect">
            <a:avLst/>
          </a:prstGeom>
        </p:spPr>
        <p:txBody>
          <a:bodyPr lIns="130622" tIns="65311" rIns="130622" bIns="65311"/>
          <a:lstStyle>
            <a:lvl1pPr marL="0" indent="0">
              <a:buNone/>
              <a:defRPr sz="2300"/>
            </a:lvl1pPr>
            <a:lvl2pPr marL="653110" indent="0">
              <a:buNone/>
              <a:defRPr sz="2000"/>
            </a:lvl2pPr>
            <a:lvl3pPr marL="1306220" indent="0">
              <a:buNone/>
              <a:defRPr sz="1700"/>
            </a:lvl3pPr>
            <a:lvl4pPr marL="1959331" indent="0">
              <a:buNone/>
              <a:defRPr sz="1400"/>
            </a:lvl4pPr>
            <a:lvl5pPr marL="2612441" indent="0">
              <a:buNone/>
              <a:defRPr sz="1400"/>
            </a:lvl5pPr>
            <a:lvl6pPr marL="3265551" indent="0">
              <a:buNone/>
              <a:defRPr sz="1400"/>
            </a:lvl6pPr>
            <a:lvl7pPr marL="3918661" indent="0">
              <a:buNone/>
              <a:defRPr sz="1400"/>
            </a:lvl7pPr>
            <a:lvl8pPr marL="4571771" indent="0">
              <a:buNone/>
              <a:defRPr sz="1400"/>
            </a:lvl8pPr>
            <a:lvl9pPr marL="522488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774D2745-A1BB-4740-B2A6-77A91BD6B24F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445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eaVert" lIns="130622" tIns="65311" rIns="130622" bIns="653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46D82B56-AE6E-4339-A450-F4754EE48308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790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38150"/>
            <a:ext cx="3154680" cy="6974206"/>
          </a:xfrm>
          <a:prstGeom prst="rect">
            <a:avLst/>
          </a:prstGeom>
        </p:spPr>
        <p:txBody>
          <a:bodyPr vert="eaVert"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38150"/>
            <a:ext cx="9281160" cy="6974206"/>
          </a:xfrm>
          <a:prstGeom prst="rect">
            <a:avLst/>
          </a:prstGeom>
        </p:spPr>
        <p:txBody>
          <a:bodyPr vert="eaVert" lIns="130622" tIns="65311" rIns="130622" bIns="653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BDE04EE8-9791-44D9-8C72-CADA01B0B9BA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653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7545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1955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130622" tIns="65311" rIns="130622" bIns="653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 lIns="130622" tIns="65311" rIns="130622" bIns="65311"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Copyright © 2009 Addison-Wesley. All rights reserved.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 lIns="130622" tIns="65311" rIns="130622" bIns="65311"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prstClr val="black"/>
                </a:solidFill>
              </a:rPr>
              <a:t>1-</a:t>
            </a:r>
            <a:fld id="{2720CEF3-E9D1-4755-A08F-1B10BC3280D2}" type="slidenum">
              <a:rPr lang="en-US" alt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050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097280" y="4663440"/>
            <a:ext cx="11338560" cy="2103120"/>
          </a:xfrm>
          <a:prstGeom prst="rect">
            <a:avLst/>
          </a:prstGeom>
        </p:spPr>
        <p:txBody>
          <a:bodyPr lIns="130622" tIns="65311" rIns="130622" bIns="65311"/>
          <a:lstStyle>
            <a:lvl1pPr marL="0" indent="0">
              <a:buFont typeface="Symbol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215509"/>
      </p:ext>
    </p:extLst>
  </p:cSld>
  <p:clrMapOvr>
    <a:masterClrMapping/>
  </p:clrMapOvr>
  <p:transition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F74E0460-F78B-4751-ACD5-CB1FA823892D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166373" y="1589555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408194" indent="-408194">
              <a:buFont typeface="Arial" panose="020B0604020202020204" pitchFamily="34" charset="0"/>
              <a:buChar char="•"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061304" indent="-408194">
              <a:buFont typeface="Courier New" panose="02070309020205020404" pitchFamily="49" charset="0"/>
              <a:buChar char="o"/>
              <a:defRPr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714414" indent="-195933">
              <a:buFont typeface="Calibri" panose="020F0502020204030204" pitchFamily="34" charset="0"/>
              <a:buChar char="−"/>
              <a:defRPr sz="29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4386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57CA7694-521A-450C-9D96-31F4F6DC37F1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74029" y="257781"/>
            <a:ext cx="9178301" cy="1049941"/>
          </a:xfrm>
          <a:prstGeom prst="rect">
            <a:avLst/>
          </a:prstGeom>
        </p:spPr>
        <p:txBody>
          <a:bodyPr lIns="130622" tIns="65311" rIns="130622" bIns="65311"/>
          <a:lstStyle>
            <a:lvl1pPr algn="ctr">
              <a:defRPr sz="51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120006" y="1589555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>
            <a:lvl1pPr marL="408194" indent="-408194">
              <a:buFont typeface="Arial" panose="020B0604020202020204" pitchFamily="34" charset="0"/>
              <a:buChar char="•"/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061304" indent="-408194">
              <a:buFont typeface="Courier New" panose="02070309020205020404" pitchFamily="49" charset="0"/>
              <a:buChar char="o"/>
              <a:defRPr sz="3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714414" indent="-195933">
              <a:buFont typeface="Calibri" panose="020F0502020204030204" pitchFamily="34" charset="0"/>
              <a:buChar char="−"/>
              <a:defRPr sz="29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651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8762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718" y="257781"/>
            <a:ext cx="11844613" cy="1049941"/>
          </a:xfrm>
          <a:prstGeom prst="rect">
            <a:avLst/>
          </a:prstGeom>
        </p:spPr>
        <p:txBody>
          <a:bodyPr lIns="130622" tIns="65311" rIns="130622" bIns="65311"/>
          <a:lstStyle>
            <a:lvl1pPr algn="ctr">
              <a:defRPr sz="51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8593" y="1427967"/>
            <a:ext cx="13197422" cy="587917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79665" indent="-326555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632776" indent="-326555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118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2"/>
            <a:ext cx="12618720" cy="1590676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520" y="1927207"/>
            <a:ext cx="6189344" cy="988694"/>
          </a:xfrm>
          <a:prstGeom prst="rect">
            <a:avLst/>
          </a:prstGeom>
        </p:spPr>
        <p:txBody>
          <a:bodyPr lIns="130622" tIns="65311" rIns="130622" bIns="65311"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5926" y="3006090"/>
            <a:ext cx="6189344" cy="4421506"/>
          </a:xfrm>
          <a:prstGeom prst="rect">
            <a:avLst/>
          </a:prstGeom>
        </p:spPr>
        <p:txBody>
          <a:bodyPr lIns="130622" tIns="65311" rIns="130622" bIns="653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4821" y="2017396"/>
            <a:ext cx="6219826" cy="988694"/>
          </a:xfrm>
          <a:prstGeom prst="rect">
            <a:avLst/>
          </a:prstGeom>
        </p:spPr>
        <p:txBody>
          <a:bodyPr lIns="130622" tIns="65311" rIns="130622" bIns="65311"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4821" y="3006090"/>
            <a:ext cx="6219826" cy="4421506"/>
          </a:xfrm>
          <a:prstGeom prst="rect">
            <a:avLst/>
          </a:prstGeom>
        </p:spPr>
        <p:txBody>
          <a:bodyPr lIns="130622" tIns="65311" rIns="130622" bIns="6531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AC268793-EB06-4C2E-A344-050FACD6263B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507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2"/>
            <a:ext cx="12618720" cy="1590676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2FF30AE1-1730-442F-9262-909CF92DC89A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961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3ED5625C-EF98-48BD-8FC8-5BF7C67FC7BA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33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5" cy="1920240"/>
          </a:xfrm>
          <a:prstGeom prst="rect">
            <a:avLst/>
          </a:prstGeom>
        </p:spPr>
        <p:txBody>
          <a:bodyPr lIns="130622" tIns="65311" rIns="130622" bIns="65311" anchor="b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2"/>
            <a:ext cx="7406640" cy="584835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5" cy="4573906"/>
          </a:xfrm>
          <a:prstGeom prst="rect">
            <a:avLst/>
          </a:prstGeom>
        </p:spPr>
        <p:txBody>
          <a:bodyPr lIns="130622" tIns="65311" rIns="130622" bIns="65311"/>
          <a:lstStyle>
            <a:lvl1pPr marL="0" indent="0">
              <a:buNone/>
              <a:defRPr sz="2300"/>
            </a:lvl1pPr>
            <a:lvl2pPr marL="653110" indent="0">
              <a:buNone/>
              <a:defRPr sz="2000"/>
            </a:lvl2pPr>
            <a:lvl3pPr marL="1306220" indent="0">
              <a:buNone/>
              <a:defRPr sz="1700"/>
            </a:lvl3pPr>
            <a:lvl4pPr marL="1959331" indent="0">
              <a:buNone/>
              <a:defRPr sz="1400"/>
            </a:lvl4pPr>
            <a:lvl5pPr marL="2612441" indent="0">
              <a:buNone/>
              <a:defRPr sz="1400"/>
            </a:lvl5pPr>
            <a:lvl6pPr marL="3265551" indent="0">
              <a:buNone/>
              <a:defRPr sz="1400"/>
            </a:lvl6pPr>
            <a:lvl7pPr marL="3918661" indent="0">
              <a:buNone/>
              <a:defRPr sz="1400"/>
            </a:lvl7pPr>
            <a:lvl8pPr marL="4571771" indent="0">
              <a:buNone/>
              <a:defRPr sz="1400"/>
            </a:lvl8pPr>
            <a:lvl9pPr marL="522488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22647B38-CBE4-43F0-83C7-2BFE19C03D99}" type="datetime1">
              <a:rPr lang="en-US">
                <a:solidFill>
                  <a:prstClr val="black"/>
                </a:solidFill>
              </a:rPr>
              <a:pPr/>
              <a:t>4/11/2025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320" y="7627622"/>
            <a:ext cx="493776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r>
              <a:rPr lang="en-US">
                <a:solidFill>
                  <a:prstClr val="black"/>
                </a:solidFill>
              </a:rPr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 lIns="130622" tIns="65311" rIns="130622" bIns="65311"/>
          <a:lstStyle/>
          <a:p>
            <a:fld id="{E564FDC1-7B51-4592-AE98-E280758EE1BE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225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;p5">
            <a:extLst>
              <a:ext uri="{FF2B5EF4-FFF2-40B4-BE49-F238E27FC236}">
                <a16:creationId xmlns:a16="http://schemas.microsoft.com/office/drawing/2014/main" id="{44909106-E9FD-B340-07F3-E7E43E0C87E5}"/>
              </a:ext>
            </a:extLst>
          </p:cNvPr>
          <p:cNvSpPr/>
          <p:nvPr/>
        </p:nvSpPr>
        <p:spPr>
          <a:xfrm>
            <a:off x="0" y="7296913"/>
            <a:ext cx="1341120" cy="94858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130601" tIns="65282" rIns="130601" bIns="65282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41117" y="7627621"/>
            <a:ext cx="13289283" cy="617881"/>
            <a:chOff x="838198" y="6356350"/>
            <a:chExt cx="11353802" cy="514901"/>
          </a:xfrm>
        </p:grpSpPr>
        <p:sp>
          <p:nvSpPr>
            <p:cNvPr id="26" name="Google Shape;13;p5">
              <a:extLst>
                <a:ext uri="{FF2B5EF4-FFF2-40B4-BE49-F238E27FC236}">
                  <a16:creationId xmlns:a16="http://schemas.microsoft.com/office/drawing/2014/main" id="{EAAF044C-1D0D-0CFE-1234-30E94B876495}"/>
                </a:ext>
              </a:extLst>
            </p:cNvPr>
            <p:cNvSpPr/>
            <p:nvPr userDrawn="1"/>
          </p:nvSpPr>
          <p:spPr>
            <a:xfrm>
              <a:off x="10169610" y="6356350"/>
              <a:ext cx="2022390" cy="514900"/>
            </a:xfrm>
            <a:prstGeom prst="rect">
              <a:avLst/>
            </a:prstGeom>
            <a:solidFill>
              <a:srgbClr val="D9222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;p5">
              <a:extLst>
                <a:ext uri="{FF2B5EF4-FFF2-40B4-BE49-F238E27FC236}">
                  <a16:creationId xmlns:a16="http://schemas.microsoft.com/office/drawing/2014/main" id="{5526ECCB-9585-9619-412C-AF7D491C3AAD}"/>
                </a:ext>
              </a:extLst>
            </p:cNvPr>
            <p:cNvSpPr/>
            <p:nvPr userDrawn="1"/>
          </p:nvSpPr>
          <p:spPr>
            <a:xfrm>
              <a:off x="838198" y="6356350"/>
              <a:ext cx="9331411" cy="514901"/>
            </a:xfrm>
            <a:prstGeom prst="rect">
              <a:avLst/>
            </a:prstGeom>
            <a:solidFill>
              <a:srgbClr val="A425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6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31" name="Google Shape;21;p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B2F81F-E84E-30FC-261A-95AAEEBA8CF0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3306266" y="141598"/>
            <a:ext cx="1165555" cy="64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D7986D-061A-F5CB-481D-91C73FB5DB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12333" y="0"/>
            <a:ext cx="4101574" cy="9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sldNum="0" hdr="0" ftr="0" dt="0"/>
  <p:txStyles>
    <p:titleStyle>
      <a:lvl1pPr algn="l" defTabSz="1306220" rtl="0" eaLnBrk="1" latinLnBrk="0" hangingPunct="1">
        <a:lnSpc>
          <a:spcPct val="90000"/>
        </a:lnSpc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6555" indent="-326555" algn="l" defTabSz="1306220" rtl="0" eaLnBrk="1" latinLnBrk="0" hangingPunct="1">
        <a:lnSpc>
          <a:spcPct val="90000"/>
        </a:lnSpc>
        <a:spcBef>
          <a:spcPts val="1429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79665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lnSpc>
          <a:spcPct val="90000"/>
        </a:lnSpc>
        <a:spcBef>
          <a:spcPts val="714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RLE: Smart Image Compression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Lossless, Fast, Everywhere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104209"/>
            <a:ext cx="32688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Hyder Presswala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latin typeface="Roboto Bold" pitchFamily="34" charset="0"/>
                <a:ea typeface="Roboto Bold" pitchFamily="34" charset="-122"/>
              </a:rPr>
              <a:t>Roll no. : 16010122151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latin typeface="Roboto Bold" pitchFamily="34" charset="0"/>
                <a:ea typeface="Roboto Bold" pitchFamily="34" charset="-122"/>
              </a:rPr>
              <a:t>Batch : A-4 COMPS TY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latin typeface="Roboto Bold" pitchFamily="34" charset="0"/>
                <a:ea typeface="Roboto Bold" pitchFamily="34" charset="-122"/>
              </a:rPr>
              <a:t>Subject : DSIP</a:t>
            </a: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766" y="152727"/>
            <a:ext cx="2447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906" y="2051688"/>
            <a:ext cx="10576286" cy="1495743"/>
          </a:xfrm>
        </p:spPr>
        <p:txBody>
          <a:bodyPr/>
          <a:lstStyle/>
          <a:p>
            <a:r>
              <a:rPr lang="en-IN" dirty="0"/>
              <a:t>             </a:t>
            </a:r>
            <a:r>
              <a:rPr lang="en-IN" b="1" dirty="0"/>
              <a:t>THANK YOU!</a:t>
            </a: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7B5639-A55D-0095-94F8-0EDA37B29352}"/>
              </a:ext>
            </a:extLst>
          </p:cNvPr>
          <p:cNvSpPr txBox="1"/>
          <p:nvPr/>
        </p:nvSpPr>
        <p:spPr>
          <a:xfrm>
            <a:off x="4472848" y="733398"/>
            <a:ext cx="568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📑 Table of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FC579-84AA-8902-7E3F-AEE7693532FB}"/>
              </a:ext>
            </a:extLst>
          </p:cNvPr>
          <p:cNvSpPr txBox="1"/>
          <p:nvPr/>
        </p:nvSpPr>
        <p:spPr>
          <a:xfrm>
            <a:off x="2225407" y="2379642"/>
            <a:ext cx="52660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Run-Length Encoding (RLE)?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RLE Works !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 Processing Pipeline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RLE: Strengths &amp; Weaknesses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Common Uses of RLE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Why RLE Matters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774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Run-Length Encoding (RLE)?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131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Run-Length Encoding (RLE) replaces consecutive repeats with (value, count) pairs. For example, `[0,0,255,255,255]` becomes `2x0, 3x255`. It is a lossless data compression algorithm.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45173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Value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496240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Pixel 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245173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0398681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8681" y="496240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repeats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7893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6005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Lossless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49616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data lost</a:t>
            </a:r>
            <a:endParaRPr lang="en-US" sz="1750" dirty="0"/>
          </a:p>
        </p:txBody>
      </p:sp>
      <p:pic>
        <p:nvPicPr>
          <p:cNvPr id="37890" name="Picture 2" descr="Computer Scienc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965"/>
            <a:ext cx="5769204" cy="65970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RLE 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074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RLE works in three steps: Scan the data, count consecutive identical values, and compress by storing (value, count).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31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Scan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4924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Count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10131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4422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Compress</a:t>
            </a:r>
            <a:endParaRPr lang="en-US" sz="2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7766" y="152727"/>
            <a:ext cx="2447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6180" y="980388"/>
            <a:ext cx="137725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IBM Plex Sans Medium" charset="0"/>
              </a:rPr>
              <a:t>Image Processing Pipeline</a:t>
            </a:r>
          </a:p>
          <a:p>
            <a:r>
              <a:rPr lang="en-US" sz="2400" dirty="0">
                <a:latin typeface="IBM Plex Sans Medium" charset="0"/>
              </a:rPr>
              <a:t>This app provides a comprehensive image processing pipeline with the following capabilities:</a:t>
            </a:r>
          </a:p>
          <a:p>
            <a:endParaRPr lang="en-US" sz="2400" dirty="0">
              <a:latin typeface="IBM Plex Sans Medium" charset="0"/>
            </a:endParaRPr>
          </a:p>
          <a:p>
            <a:endParaRPr lang="en-US" sz="4400" dirty="0">
              <a:latin typeface="IBM Plex Sans Medium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939" y="2103995"/>
            <a:ext cx="9816362" cy="267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69939" y="4781207"/>
            <a:ext cx="1327799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Metrics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IBM Plex Sans Medium" charset="0"/>
              </a:rPr>
              <a:t>Calculates compression ratio, redundancy, and validates decompressed image matches original dimensions.</a:t>
            </a:r>
          </a:p>
          <a:p>
            <a:endParaRPr lang="en-US" sz="2000" dirty="0">
              <a:latin typeface="IBM Plex Sans Medium" charset="0"/>
            </a:endParaRPr>
          </a:p>
          <a:p>
            <a:r>
              <a:rPr lang="en-US" sz="2800" b="1" dirty="0">
                <a:latin typeface="IBM Plex Sans Medium" charset="0"/>
              </a:rPr>
              <a:t>Decompression &amp; Visualization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IBM Plex Sans Medium" charset="0"/>
              </a:rPr>
              <a:t>Reconstructs image from binary data and displays comparison of original, processed, and compressed versions.</a:t>
            </a:r>
          </a:p>
          <a:p>
            <a:endParaRPr lang="en-US" sz="2800" b="1" dirty="0">
              <a:latin typeface="IBM Plex Sans Medium" charset="0"/>
            </a:endParaRPr>
          </a:p>
          <a:p>
            <a:endParaRPr lang="en-US" sz="2800" b="1" dirty="0">
              <a:latin typeface="IBM Plex Sans Medium" charset="0"/>
            </a:endParaRPr>
          </a:p>
          <a:p>
            <a:endParaRPr lang="en-US" sz="2000" dirty="0">
              <a:latin typeface="IBM Plex Sans Medium" charset="0"/>
            </a:endParaRP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7744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RLE: Strengths &amp; Weaknesses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Simple implementation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Fast compression/decompression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Inefficient for noisy images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Poor compression ratio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077"/>
            <a:ext cx="5363851" cy="6304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5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Uses of RLE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47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RLE is used in fax machines, QR codes, scanned documents, and simple image formats with large uniform regions.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5568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3494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Fax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55568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534947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QR Codes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55568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53494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Scanned Docs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10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RLE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99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RLE is a foundation for advanced compression techniques. It's used with JPEG and MPEG codecs to compress repeating blocks in video.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48941" y="3690938"/>
            <a:ext cx="30480" cy="2877503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1273612" y="418599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9460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878860" y="39885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Basic Tech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273612" y="522077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9808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50233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952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JPEG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273612" y="62555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60156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6" name="Text 13"/>
          <p:cNvSpPr/>
          <p:nvPr/>
        </p:nvSpPr>
        <p:spPr>
          <a:xfrm>
            <a:off x="878860" y="60581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183011" y="5987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MPEG</a:t>
            </a:r>
            <a:endParaRPr lang="en-US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62189" y="135415"/>
            <a:ext cx="1171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21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RLE = Repeat Counter: Simple but effective.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Simple and Effective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 and implement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853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954078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Fast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54078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Quick compression and decompression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853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10377249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Foundational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77249" y="637579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Basis for modern codecs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58825" y="0"/>
            <a:ext cx="1171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2447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KJSSE Template</Template>
  <TotalTime>1104</TotalTime>
  <Words>317</Words>
  <Application>Microsoft Office PowerPoint</Application>
  <PresentationFormat>Custom</PresentationFormat>
  <Paragraphs>76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Fira Sans</vt:lpstr>
      <vt:lpstr>Roboto Bold</vt:lpstr>
      <vt:lpstr>Courier New</vt:lpstr>
      <vt:lpstr>Roboto</vt:lpstr>
      <vt:lpstr>IBM Plex Sans Medium</vt:lpstr>
      <vt:lpstr>Arial</vt:lpstr>
      <vt:lpstr>Symbol</vt:lpstr>
      <vt:lpstr>Calibri</vt:lpstr>
      <vt:lpstr>Times New Roman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THANK YOU!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Hyder Presswala</cp:lastModifiedBy>
  <cp:revision>21</cp:revision>
  <dcterms:created xsi:type="dcterms:W3CDTF">2025-04-10T15:26:43Z</dcterms:created>
  <dcterms:modified xsi:type="dcterms:W3CDTF">2025-04-11T18:05:54Z</dcterms:modified>
</cp:coreProperties>
</file>